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62" r:id="rId5"/>
    <p:sldId id="263" r:id="rId6"/>
    <p:sldId id="261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7037" autoAdjust="0"/>
    <p:restoredTop sz="94660"/>
  </p:normalViewPr>
  <p:slideViewPr>
    <p:cSldViewPr>
      <p:cViewPr varScale="1">
        <p:scale>
          <a:sx n="65" d="100"/>
          <a:sy n="65" d="100"/>
        </p:scale>
        <p:origin x="-118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7 de </a:t>
            </a:r>
            <a:r>
              <a:rPr lang="en-US" dirty="0" err="1" smtClean="0">
                <a:solidFill>
                  <a:srgbClr val="0070C0"/>
                </a:solidFill>
              </a:rPr>
              <a:t>marzo</a:t>
            </a:r>
            <a:r>
              <a:rPr lang="en-US" dirty="0" smtClean="0">
                <a:solidFill>
                  <a:srgbClr val="0070C0"/>
                </a:solidFill>
              </a:rPr>
              <a:t> del 2018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6200" y="1752600"/>
            <a:ext cx="89916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55a: </a:t>
            </a:r>
            <a:r>
              <a:rPr lang="en-US" sz="2800" dirty="0" smtClean="0"/>
              <a:t>¿</a:t>
            </a:r>
            <a:r>
              <a:rPr lang="en-US" sz="2800" dirty="0" err="1" smtClean="0"/>
              <a:t>Cómo</a:t>
            </a:r>
            <a:r>
              <a:rPr lang="en-US" sz="2800" dirty="0" smtClean="0"/>
              <a:t> es la </a:t>
            </a:r>
            <a:r>
              <a:rPr lang="en-US" sz="2800" dirty="0" err="1" smtClean="0"/>
              <a:t>familia</a:t>
            </a:r>
            <a:r>
              <a:rPr lang="en-US" sz="2800" dirty="0" smtClean="0"/>
              <a:t> </a:t>
            </a:r>
            <a:r>
              <a:rPr lang="en-US" sz="2800" dirty="0" err="1" smtClean="0"/>
              <a:t>en</a:t>
            </a:r>
            <a:r>
              <a:rPr lang="en-US" sz="2800" dirty="0" smtClean="0"/>
              <a:t> LA MISMA LUNA?</a:t>
            </a:r>
          </a:p>
          <a:p>
            <a:pPr marL="0" indent="0">
              <a:buNone/>
            </a:pPr>
            <a:r>
              <a:rPr lang="en-US" sz="2800" i="1" dirty="0" smtClean="0">
                <a:solidFill>
                  <a:srgbClr val="7030A0"/>
                </a:solidFill>
              </a:rPr>
              <a:t>L.O.: to learn about different types of families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sz="2800" dirty="0" smtClean="0"/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Actividades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pPr marL="0" indent="0" algn="ctr">
              <a:buNone/>
            </a:pPr>
            <a:r>
              <a:rPr lang="en-US" b="1" dirty="0" smtClean="0"/>
              <a:t>LA MISMA LUNA(2009)</a:t>
            </a:r>
          </a:p>
          <a:p>
            <a:r>
              <a:rPr lang="en-US" sz="2800" dirty="0" smtClean="0"/>
              <a:t>You will be watching LA MISMA LUNA and take active notes in your notebook.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55a:</a:t>
            </a:r>
            <a:r>
              <a:rPr lang="en-US" sz="2800" dirty="0" smtClean="0"/>
              <a:t> Complete p.1 ( # 3, 6, -8), p2 (#1-2.), p.3 (#1-4.), </a:t>
            </a:r>
            <a:r>
              <a:rPr lang="en-US" sz="2800" smtClean="0"/>
              <a:t>p.4 (#1-13)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</a:t>
            </a:r>
            <a:r>
              <a:rPr lang="en-US" dirty="0">
                <a:solidFill>
                  <a:srgbClr val="0070C0"/>
                </a:solidFill>
              </a:rPr>
              <a:t>8</a:t>
            </a:r>
            <a:r>
              <a:rPr lang="en-US" dirty="0" smtClean="0">
                <a:solidFill>
                  <a:srgbClr val="0070C0"/>
                </a:solidFill>
              </a:rPr>
              <a:t> de </a:t>
            </a:r>
            <a:r>
              <a:rPr lang="en-US" dirty="0" err="1" smtClean="0">
                <a:solidFill>
                  <a:srgbClr val="0070C0"/>
                </a:solidFill>
              </a:rPr>
              <a:t>marzo</a:t>
            </a:r>
            <a:r>
              <a:rPr lang="en-US" dirty="0" smtClean="0">
                <a:solidFill>
                  <a:srgbClr val="0070C0"/>
                </a:solidFill>
              </a:rPr>
              <a:t> del 2018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55b: </a:t>
            </a:r>
            <a:r>
              <a:rPr lang="en-US" sz="2800" dirty="0" smtClean="0"/>
              <a:t>¿Como es </a:t>
            </a:r>
            <a:r>
              <a:rPr lang="en-US" sz="2800" dirty="0" err="1" smtClean="0"/>
              <a:t>Carlitos</a:t>
            </a:r>
            <a:r>
              <a:rPr lang="en-US" sz="2800" dirty="0" smtClean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r>
              <a:rPr lang="en-US" sz="2800" u="sng" dirty="0" smtClean="0"/>
              <a:t>Guided Reflection</a:t>
            </a:r>
            <a:r>
              <a:rPr lang="en-US" sz="2800" dirty="0" smtClean="0"/>
              <a:t>: In English, What can you tell about Carlos’ living situation?  How is his relationship with his mother? 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 	</a:t>
            </a:r>
          </a:p>
          <a:p>
            <a:pPr marL="0" indent="0" algn="ctr">
              <a:buNone/>
            </a:pPr>
            <a:r>
              <a:rPr lang="en-US" sz="2800" b="1" dirty="0" smtClean="0"/>
              <a:t>LA MISMA LUNA(2009)</a:t>
            </a:r>
          </a:p>
          <a:p>
            <a:r>
              <a:rPr lang="en-US" sz="2800" dirty="0" smtClean="0"/>
              <a:t>You will be watching LA MISMA LUNA and take active notes in your notebook. </a:t>
            </a:r>
            <a:r>
              <a:rPr lang="en-US" sz="2800" i="1" dirty="0" smtClean="0"/>
              <a:t> (11 min)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55b:</a:t>
            </a:r>
            <a:r>
              <a:rPr lang="en-US" sz="2800" dirty="0" smtClean="0"/>
              <a:t> Complete p1 (# 4, 10,12), p.2 (#3, 4, 9) P. 3 (# 5,6,7), p. 4 </a:t>
            </a:r>
            <a:r>
              <a:rPr lang="en-US" sz="2800" i="1" dirty="0" smtClean="0"/>
              <a:t>(# 14, 15, 17, 18)</a:t>
            </a:r>
            <a:r>
              <a:rPr lang="en-US" sz="2800" dirty="0" smtClean="0"/>
              <a:t> of the LA MISMA LUNA Activity Packet</a:t>
            </a:r>
          </a:p>
        </p:txBody>
      </p:sp>
    </p:spTree>
    <p:extLst>
      <p:ext uri="{BB962C8B-B14F-4D97-AF65-F5344CB8AC3E}">
        <p14:creationId xmlns:p14="http://schemas.microsoft.com/office/powerpoint/2010/main" val="297345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28600" y="12954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55c: </a:t>
            </a:r>
            <a:r>
              <a:rPr lang="en-US" sz="2800" dirty="0" smtClean="0"/>
              <a:t>¿</a:t>
            </a:r>
            <a:r>
              <a:rPr lang="en-US" sz="2800" dirty="0" err="1" smtClean="0"/>
              <a:t>Quien</a:t>
            </a:r>
            <a:r>
              <a:rPr lang="en-US" sz="2800" dirty="0" smtClean="0"/>
              <a:t> es Carmen?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>
                <a:solidFill>
                  <a:srgbClr val="FF0000"/>
                </a:solidFill>
              </a:rPr>
              <a:t>Inicial</a:t>
            </a:r>
            <a:r>
              <a:rPr lang="en-US" sz="2800" dirty="0">
                <a:solidFill>
                  <a:srgbClr val="FF0000"/>
                </a:solidFill>
              </a:rPr>
              <a:t>:</a:t>
            </a:r>
            <a:r>
              <a:rPr lang="en-US" sz="2800" dirty="0"/>
              <a:t> </a:t>
            </a:r>
          </a:p>
          <a:p>
            <a:r>
              <a:rPr lang="en-US" sz="2800" u="sng" dirty="0"/>
              <a:t>Guided </a:t>
            </a:r>
            <a:r>
              <a:rPr lang="en-US" sz="2800" u="sng" dirty="0" smtClean="0"/>
              <a:t>Reflection: </a:t>
            </a:r>
            <a:r>
              <a:rPr lang="en-US" sz="2800" dirty="0"/>
              <a:t>Why does </a:t>
            </a:r>
            <a:r>
              <a:rPr lang="en-US" sz="2800" dirty="0" err="1"/>
              <a:t>Carlitos</a:t>
            </a:r>
            <a:r>
              <a:rPr lang="en-US" sz="2800" dirty="0"/>
              <a:t> keep quiet about the situation with Benita? Do you see any flaws in his plan? What could go wrong? Would you have done something different?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	</a:t>
            </a:r>
            <a:r>
              <a:rPr lang="en-US" b="1" dirty="0" smtClean="0"/>
              <a:t>LA MISMA LUNA(2009)</a:t>
            </a:r>
          </a:p>
          <a:p>
            <a:r>
              <a:rPr lang="en-US" sz="2800" dirty="0" smtClean="0"/>
              <a:t>You will be watching LA MISMA LUNA and take active notes in your notebook.  (24:00m)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55c:</a:t>
            </a:r>
            <a:r>
              <a:rPr lang="en-US" sz="2800" dirty="0" smtClean="0"/>
              <a:t> </a:t>
            </a:r>
            <a:r>
              <a:rPr lang="en-US" sz="2800" dirty="0"/>
              <a:t>Complete p. 1 </a:t>
            </a:r>
            <a:r>
              <a:rPr lang="en-US" sz="2800" dirty="0" smtClean="0"/>
              <a:t>(#2, 11), </a:t>
            </a:r>
            <a:r>
              <a:rPr lang="en-US" sz="2800" dirty="0"/>
              <a:t>p.2 (# </a:t>
            </a:r>
            <a:r>
              <a:rPr lang="en-US" sz="2800" dirty="0" smtClean="0"/>
              <a:t>6), </a:t>
            </a:r>
            <a:r>
              <a:rPr lang="en-US" sz="2800" dirty="0"/>
              <a:t>p. </a:t>
            </a:r>
            <a:r>
              <a:rPr lang="en-US" sz="2800" dirty="0" smtClean="0"/>
              <a:t>4 </a:t>
            </a:r>
            <a:r>
              <a:rPr lang="en-US" sz="2800" dirty="0"/>
              <a:t>(# </a:t>
            </a:r>
            <a:r>
              <a:rPr lang="en-US" sz="2800" dirty="0" smtClean="0"/>
              <a:t>16, 19, 22) </a:t>
            </a:r>
            <a:r>
              <a:rPr lang="en-US" sz="2800" dirty="0"/>
              <a:t>of the LA MISMA LUNA Activity Packet</a:t>
            </a:r>
            <a:endParaRPr lang="en-US" sz="2800" dirty="0" smtClean="0"/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14 de </a:t>
            </a:r>
            <a:r>
              <a:rPr lang="en-US" dirty="0" err="1" smtClean="0">
                <a:solidFill>
                  <a:srgbClr val="0070C0"/>
                </a:solidFill>
              </a:rPr>
              <a:t>marzo</a:t>
            </a:r>
            <a:r>
              <a:rPr lang="en-US" dirty="0" smtClean="0">
                <a:solidFill>
                  <a:srgbClr val="0070C0"/>
                </a:solidFill>
              </a:rPr>
              <a:t> del 2018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92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55d: </a:t>
            </a:r>
            <a:r>
              <a:rPr lang="en-US" sz="2800" dirty="0" smtClean="0"/>
              <a:t>¿</a:t>
            </a:r>
            <a:r>
              <a:rPr lang="en-US" sz="2800" dirty="0" err="1"/>
              <a:t>Q</a:t>
            </a:r>
            <a:r>
              <a:rPr lang="en-US" sz="2800" dirty="0" err="1" smtClean="0"/>
              <a:t>uien</a:t>
            </a:r>
            <a:r>
              <a:rPr lang="en-US" sz="2800" dirty="0" smtClean="0"/>
              <a:t> es Reina?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>
                <a:solidFill>
                  <a:srgbClr val="FF0000"/>
                </a:solidFill>
              </a:rPr>
              <a:t>Inicial</a:t>
            </a:r>
            <a:r>
              <a:rPr lang="en-US" sz="2800" dirty="0">
                <a:solidFill>
                  <a:srgbClr val="FF0000"/>
                </a:solidFill>
              </a:rPr>
              <a:t>:</a:t>
            </a:r>
            <a:r>
              <a:rPr lang="en-US" sz="2800" dirty="0"/>
              <a:t> </a:t>
            </a:r>
          </a:p>
          <a:p>
            <a:r>
              <a:rPr lang="en-US" sz="2800" u="sng" dirty="0"/>
              <a:t>Guided Reflection </a:t>
            </a:r>
            <a:r>
              <a:rPr lang="en-US" sz="2800" u="sng" dirty="0" smtClean="0"/>
              <a:t>: </a:t>
            </a:r>
            <a:r>
              <a:rPr lang="en-US" sz="2800" dirty="0"/>
              <a:t> </a:t>
            </a:r>
            <a:r>
              <a:rPr lang="en-US" sz="2800" dirty="0" smtClean="0"/>
              <a:t>Rosario knows that </a:t>
            </a:r>
            <a:r>
              <a:rPr lang="en-US" sz="2800" dirty="0" err="1" smtClean="0"/>
              <a:t>Carlitos</a:t>
            </a:r>
            <a:r>
              <a:rPr lang="en-US" sz="2800" dirty="0" smtClean="0"/>
              <a:t> is upset about her being so far away for so long . She is not sure if she should stay  or go home to </a:t>
            </a:r>
            <a:r>
              <a:rPr lang="en-US" sz="2800" dirty="0" err="1" smtClean="0"/>
              <a:t>Carlitos</a:t>
            </a:r>
            <a:r>
              <a:rPr lang="en-US" sz="2800" dirty="0" smtClean="0"/>
              <a:t>, what options does she have at this point? What would you do in her place? </a:t>
            </a:r>
            <a:endParaRPr lang="en-US" sz="2800" u="sng" dirty="0" smtClean="0"/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     </a:t>
            </a:r>
            <a:r>
              <a:rPr lang="en-US" b="1" dirty="0" smtClean="0"/>
              <a:t>LA MISMA LUNA(2009)</a:t>
            </a:r>
          </a:p>
          <a:p>
            <a:r>
              <a:rPr lang="en-US" sz="2800" dirty="0" smtClean="0"/>
              <a:t>You will be watching LA MISMA LUNA and take active notes in your notebook. </a:t>
            </a:r>
            <a:r>
              <a:rPr lang="en-US" sz="2800" i="1" dirty="0" smtClean="0"/>
              <a:t>(36min)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55d:</a:t>
            </a:r>
            <a:r>
              <a:rPr lang="en-US" sz="2800" dirty="0" smtClean="0"/>
              <a:t> </a:t>
            </a:r>
            <a:r>
              <a:rPr lang="en-US" sz="2800" dirty="0"/>
              <a:t>Complete </a:t>
            </a:r>
            <a:r>
              <a:rPr lang="en-US" sz="2800" dirty="0" smtClean="0"/>
              <a:t>p. 2 </a:t>
            </a:r>
            <a:r>
              <a:rPr lang="en-US" sz="2800" dirty="0" smtClean="0"/>
              <a:t>(#.5 </a:t>
            </a:r>
            <a:r>
              <a:rPr lang="en-US" sz="2800" dirty="0" smtClean="0"/>
              <a:t>), </a:t>
            </a:r>
            <a:r>
              <a:rPr lang="en-US" sz="2800" dirty="0"/>
              <a:t>p. 3 </a:t>
            </a:r>
            <a:r>
              <a:rPr lang="en-US" sz="2800" dirty="0" smtClean="0"/>
              <a:t>(#8-9) </a:t>
            </a:r>
            <a:r>
              <a:rPr lang="en-US" sz="2800" dirty="0" smtClean="0"/>
              <a:t>p. 4 (# </a:t>
            </a:r>
            <a:r>
              <a:rPr lang="en-US" sz="2800" dirty="0" smtClean="0"/>
              <a:t>20,21), </a:t>
            </a:r>
            <a:r>
              <a:rPr lang="en-US" sz="2800" dirty="0"/>
              <a:t>p. </a:t>
            </a:r>
            <a:r>
              <a:rPr lang="en-US" sz="2800" dirty="0" smtClean="0"/>
              <a:t>5 (# </a:t>
            </a:r>
            <a:r>
              <a:rPr lang="en-US" sz="2800" dirty="0" smtClean="0"/>
              <a:t>23) </a:t>
            </a:r>
            <a:r>
              <a:rPr lang="en-US" sz="2800" dirty="0"/>
              <a:t>of the LA MISMA LUNA Activity Packet</a:t>
            </a:r>
            <a:endParaRPr lang="en-US" sz="2800" dirty="0" smtClean="0"/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15 de </a:t>
            </a:r>
            <a:r>
              <a:rPr lang="en-US" dirty="0" err="1" smtClean="0">
                <a:solidFill>
                  <a:srgbClr val="0070C0"/>
                </a:solidFill>
              </a:rPr>
              <a:t>marzo</a:t>
            </a:r>
            <a:r>
              <a:rPr lang="en-US" dirty="0" smtClean="0">
                <a:solidFill>
                  <a:srgbClr val="0070C0"/>
                </a:solidFill>
              </a:rPr>
              <a:t> del 2018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98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304800" y="0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70C0"/>
                </a:solidFill>
              </a:rPr>
              <a:t>Me llamo ____________ Clase 602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16 de </a:t>
            </a:r>
            <a:r>
              <a:rPr lang="en-US" dirty="0" err="1" smtClean="0">
                <a:solidFill>
                  <a:srgbClr val="0070C0"/>
                </a:solidFill>
              </a:rPr>
              <a:t>marzo</a:t>
            </a:r>
            <a:r>
              <a:rPr lang="en-US" dirty="0" smtClean="0">
                <a:solidFill>
                  <a:srgbClr val="0070C0"/>
                </a:solidFill>
              </a:rPr>
              <a:t> del 2018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4"/>
          <p:cNvSpPr txBox="1">
            <a:spLocks/>
          </p:cNvSpPr>
          <p:nvPr/>
        </p:nvSpPr>
        <p:spPr>
          <a:xfrm>
            <a:off x="228600" y="1143000"/>
            <a:ext cx="8763000" cy="46482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55e: </a:t>
            </a:r>
            <a:r>
              <a:rPr lang="en-US" sz="2800" dirty="0" smtClean="0"/>
              <a:t>¿Como es Enrique?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r>
              <a:rPr lang="en-US" sz="2800" u="sng" dirty="0" smtClean="0"/>
              <a:t>Guided Reflection : </a:t>
            </a:r>
            <a:r>
              <a:rPr lang="en-US" sz="2800" dirty="0" smtClean="0"/>
              <a:t> What are some dangers that </a:t>
            </a:r>
            <a:r>
              <a:rPr lang="en-US" sz="2800" dirty="0" err="1" smtClean="0"/>
              <a:t>Carlitos</a:t>
            </a:r>
            <a:r>
              <a:rPr lang="en-US" sz="2800" dirty="0" smtClean="0"/>
              <a:t> has faced already?   If Reina </a:t>
            </a:r>
            <a:r>
              <a:rPr lang="en-US" sz="2800" dirty="0" err="1" smtClean="0"/>
              <a:t>had’t</a:t>
            </a:r>
            <a:r>
              <a:rPr lang="en-US" sz="2800" dirty="0" smtClean="0"/>
              <a:t> saved him, what could have happened? </a:t>
            </a:r>
            <a:endParaRPr lang="en-US" sz="2800" u="sng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     </a:t>
            </a:r>
            <a:r>
              <a:rPr lang="en-US" b="1" dirty="0" smtClean="0"/>
              <a:t>LA MISMA LUNA(2009)</a:t>
            </a:r>
          </a:p>
          <a:p>
            <a:r>
              <a:rPr lang="en-US" sz="2800" dirty="0" smtClean="0"/>
              <a:t>You will be watching LA MISMA LUNA and take active notes in your notebook. </a:t>
            </a:r>
            <a:r>
              <a:rPr lang="en-US" sz="2800" i="1" smtClean="0"/>
              <a:t>(55min</a:t>
            </a:r>
            <a:r>
              <a:rPr lang="en-US" sz="2800" i="1" dirty="0" smtClean="0"/>
              <a:t>)</a:t>
            </a:r>
            <a:endParaRPr lang="en-US" sz="280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55e:</a:t>
            </a:r>
            <a:r>
              <a:rPr lang="en-US" sz="2800" dirty="0" smtClean="0"/>
              <a:t> Complete p. 1 (#...), p. 2 (#...), p. 3 (#...) , p. 5 (#...) of the LA MISMA LUNA Activity Packet</a:t>
            </a:r>
          </a:p>
        </p:txBody>
      </p:sp>
    </p:spTree>
    <p:extLst>
      <p:ext uri="{BB962C8B-B14F-4D97-AF65-F5344CB8AC3E}">
        <p14:creationId xmlns:p14="http://schemas.microsoft.com/office/powerpoint/2010/main" val="311171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55f: </a:t>
            </a:r>
            <a:r>
              <a:rPr lang="en-US" sz="2800" dirty="0" smtClean="0"/>
              <a:t>¿Como es Enrique?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>
                <a:solidFill>
                  <a:srgbClr val="FF0000"/>
                </a:solidFill>
              </a:rPr>
              <a:t>Inicial</a:t>
            </a:r>
            <a:r>
              <a:rPr lang="en-US" sz="2800" dirty="0">
                <a:solidFill>
                  <a:srgbClr val="FF0000"/>
                </a:solidFill>
              </a:rPr>
              <a:t>:</a:t>
            </a:r>
            <a:r>
              <a:rPr lang="en-US" sz="2800" dirty="0"/>
              <a:t> </a:t>
            </a:r>
          </a:p>
          <a:p>
            <a:r>
              <a:rPr lang="en-US" sz="2800" u="sng" dirty="0"/>
              <a:t>Guided Reflection </a:t>
            </a:r>
            <a:r>
              <a:rPr lang="en-US" sz="2800" u="sng" dirty="0" smtClean="0"/>
              <a:t>: </a:t>
            </a:r>
            <a:r>
              <a:rPr lang="en-US" sz="2800" dirty="0"/>
              <a:t>Why do you think Enrique treats </a:t>
            </a:r>
            <a:r>
              <a:rPr lang="en-US" sz="2800" dirty="0" err="1"/>
              <a:t>Carlitos</a:t>
            </a:r>
            <a:r>
              <a:rPr lang="en-US" sz="2800" dirty="0"/>
              <a:t> they way he does</a:t>
            </a:r>
            <a:r>
              <a:rPr lang="en-US" sz="2800" dirty="0" smtClean="0"/>
              <a:t>? Do you think this is changing? Why or why not?</a:t>
            </a:r>
            <a:endParaRPr lang="en-US" sz="2800" u="sng" dirty="0" smtClean="0"/>
          </a:p>
          <a:p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LA MISMA LUNA(2009)</a:t>
            </a:r>
          </a:p>
          <a:p>
            <a:r>
              <a:rPr lang="en-US" sz="2800" dirty="0" smtClean="0"/>
              <a:t>You will be watching LA MISMA LUNA and take active notes in your notebook. </a:t>
            </a:r>
            <a:r>
              <a:rPr lang="en-US" sz="2800" i="1" dirty="0" smtClean="0"/>
              <a:t>(…min)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55f:</a:t>
            </a:r>
            <a:r>
              <a:rPr lang="en-US" sz="2800" dirty="0" smtClean="0"/>
              <a:t> </a:t>
            </a:r>
            <a:r>
              <a:rPr lang="en-US" sz="2800" dirty="0"/>
              <a:t>Complete </a:t>
            </a:r>
            <a:r>
              <a:rPr lang="en-US" sz="2800" dirty="0" smtClean="0"/>
              <a:t>p2 (#... ), </a:t>
            </a:r>
            <a:r>
              <a:rPr lang="en-US" sz="2800" dirty="0"/>
              <a:t>p. 3 </a:t>
            </a:r>
            <a:r>
              <a:rPr lang="en-US" sz="2800" dirty="0" smtClean="0"/>
              <a:t>(# …), </a:t>
            </a:r>
            <a:r>
              <a:rPr lang="en-US" sz="2800" dirty="0"/>
              <a:t>p. </a:t>
            </a:r>
            <a:r>
              <a:rPr lang="en-US" sz="2800" dirty="0" smtClean="0"/>
              <a:t>5 (# …) </a:t>
            </a:r>
            <a:r>
              <a:rPr lang="en-US" sz="2800" dirty="0"/>
              <a:t>of the LA MISMA LUNA Activity Packet</a:t>
            </a:r>
            <a:endParaRPr lang="en-US" sz="2800" dirty="0" smtClean="0"/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20 de </a:t>
            </a:r>
            <a:r>
              <a:rPr lang="en-US" dirty="0" err="1" smtClean="0">
                <a:solidFill>
                  <a:srgbClr val="0070C0"/>
                </a:solidFill>
              </a:rPr>
              <a:t>marzo</a:t>
            </a:r>
            <a:r>
              <a:rPr lang="en-US" dirty="0" smtClean="0">
                <a:solidFill>
                  <a:srgbClr val="0070C0"/>
                </a:solidFill>
              </a:rPr>
              <a:t> del 2018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91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28600" y="14478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55g: </a:t>
            </a:r>
            <a:r>
              <a:rPr lang="en-US" sz="2800" dirty="0"/>
              <a:t>¿</a:t>
            </a:r>
            <a:r>
              <a:rPr lang="en-US" sz="2800" dirty="0" err="1"/>
              <a:t>Encuentra</a:t>
            </a:r>
            <a:r>
              <a:rPr lang="en-US" sz="2800" dirty="0"/>
              <a:t> </a:t>
            </a:r>
            <a:r>
              <a:rPr lang="en-US" sz="2800" dirty="0" err="1"/>
              <a:t>Carlitos</a:t>
            </a:r>
            <a:r>
              <a:rPr lang="en-US" sz="2800" dirty="0"/>
              <a:t> a </a:t>
            </a:r>
            <a:r>
              <a:rPr lang="en-US" sz="2800" dirty="0" err="1"/>
              <a:t>su</a:t>
            </a:r>
            <a:r>
              <a:rPr lang="en-US" sz="2800" dirty="0"/>
              <a:t> </a:t>
            </a:r>
            <a:r>
              <a:rPr lang="en-US" sz="2800" dirty="0" err="1"/>
              <a:t>madre</a:t>
            </a:r>
            <a:r>
              <a:rPr lang="en-US" sz="2800" dirty="0"/>
              <a:t>?</a:t>
            </a:r>
            <a:r>
              <a:rPr lang="en-US" sz="2800" dirty="0">
                <a:solidFill>
                  <a:srgbClr val="FF0000"/>
                </a:solidFill>
              </a:rPr>
              <a:t>                                                               </a:t>
            </a:r>
            <a:r>
              <a:rPr lang="en-US" sz="2800" dirty="0" err="1">
                <a:solidFill>
                  <a:srgbClr val="FF0000"/>
                </a:solidFill>
              </a:rPr>
              <a:t>Actividad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err="1">
                <a:solidFill>
                  <a:srgbClr val="FF0000"/>
                </a:solidFill>
              </a:rPr>
              <a:t>Inicial</a:t>
            </a:r>
            <a:r>
              <a:rPr lang="en-US" sz="2800" dirty="0">
                <a:solidFill>
                  <a:srgbClr val="FF0000"/>
                </a:solidFill>
              </a:rPr>
              <a:t>:</a:t>
            </a:r>
            <a:r>
              <a:rPr lang="en-US" sz="2800" dirty="0"/>
              <a:t> </a:t>
            </a:r>
          </a:p>
          <a:p>
            <a:pPr marL="0" indent="0">
              <a:buNone/>
            </a:pPr>
            <a:r>
              <a:rPr lang="en-US" sz="2800" u="sng" dirty="0"/>
              <a:t>Guided Reflection :</a:t>
            </a:r>
            <a:r>
              <a:rPr lang="en-US" sz="2800" dirty="0"/>
              <a:t> Why did </a:t>
            </a:r>
            <a:r>
              <a:rPr lang="en-US" sz="2800" dirty="0" err="1"/>
              <a:t>Paco</a:t>
            </a:r>
            <a:r>
              <a:rPr lang="en-US" sz="2800" dirty="0"/>
              <a:t> want Rosario to marry him? Why do you think Rosario refused? Do you agree with her decision or not?</a:t>
            </a:r>
          </a:p>
          <a:p>
            <a:pPr marL="0" indent="0">
              <a:buNone/>
            </a:pPr>
            <a:r>
              <a:rPr lang="en-US" sz="2800" dirty="0" err="1">
                <a:solidFill>
                  <a:srgbClr val="FF0000"/>
                </a:solidFill>
              </a:rPr>
              <a:t>Actividades</a:t>
            </a:r>
            <a:r>
              <a:rPr lang="en-US" sz="2800" dirty="0">
                <a:solidFill>
                  <a:srgbClr val="FF0000"/>
                </a:solidFill>
              </a:rPr>
              <a:t>:</a:t>
            </a:r>
            <a:endParaRPr lang="en-US" sz="2800" dirty="0"/>
          </a:p>
          <a:p>
            <a:pPr marL="0" indent="0" algn="ctr">
              <a:buNone/>
            </a:pPr>
            <a:r>
              <a:rPr lang="en-US" sz="2800" b="1" dirty="0"/>
              <a:t>LA MISMA LUNA(2009)</a:t>
            </a:r>
          </a:p>
          <a:p>
            <a:r>
              <a:rPr lang="en-US" sz="2800" dirty="0"/>
              <a:t>You will be watching LA MISMA LUNA and take active notes in your notebook</a:t>
            </a:r>
            <a:r>
              <a:rPr lang="en-US" sz="2800" dirty="0" smtClean="0"/>
              <a:t>.(</a:t>
            </a:r>
            <a:r>
              <a:rPr lang="en-US" sz="2800" i="1" dirty="0" smtClean="0"/>
              <a:t>….)</a:t>
            </a:r>
            <a:endParaRPr lang="en-US" sz="2800" dirty="0"/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55g:</a:t>
            </a:r>
            <a:r>
              <a:rPr lang="en-US" sz="2800" dirty="0" smtClean="0"/>
              <a:t> FINISH the LA MISMA LUNA Activity Packet, it will be collected and GRADED as a PROJECT!!</a:t>
            </a: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21 de </a:t>
            </a:r>
            <a:r>
              <a:rPr lang="en-US" dirty="0" err="1" smtClean="0">
                <a:solidFill>
                  <a:srgbClr val="0070C0"/>
                </a:solidFill>
              </a:rPr>
              <a:t>marzo</a:t>
            </a:r>
            <a:r>
              <a:rPr lang="en-US" dirty="0" smtClean="0">
                <a:solidFill>
                  <a:srgbClr val="0070C0"/>
                </a:solidFill>
              </a:rPr>
              <a:t> del 2018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294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18021</TotalTime>
  <Words>579</Words>
  <Application>Microsoft Office PowerPoint</Application>
  <PresentationFormat>On-screen Show (4:3)</PresentationFormat>
  <Paragraphs>52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Me llamo ____________ Clase 602 La fecha es el 7 de marzo del 2018</vt:lpstr>
      <vt:lpstr>Me llamo ____________ Clase 602 La fecha es el 8 de marzo del 2018</vt:lpstr>
      <vt:lpstr>Me llamo ____________ Clase 602 La fecha es el 14 de marzo del 2018</vt:lpstr>
      <vt:lpstr>Me llamo ____________ Clase 602 La fecha es el 15 de marzo del 2018</vt:lpstr>
      <vt:lpstr>PowerPoint Presentation</vt:lpstr>
      <vt:lpstr>Me llamo ____________ Clase 602 La fecha es el 20 de marzo del 2018</vt:lpstr>
      <vt:lpstr>Me llamo ____________ Clase 602 La fecha es el 21 de marzo del 2018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100</cp:revision>
  <cp:lastPrinted>2015-05-20T16:26:09Z</cp:lastPrinted>
  <dcterms:created xsi:type="dcterms:W3CDTF">2014-05-12T21:03:23Z</dcterms:created>
  <dcterms:modified xsi:type="dcterms:W3CDTF">2018-03-15T19:30:15Z</dcterms:modified>
</cp:coreProperties>
</file>